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5"/>
  </p:sldMasterIdLst>
  <p:notesMasterIdLst>
    <p:notesMasterId r:id="rId10"/>
  </p:notesMasterIdLst>
  <p:handoutMasterIdLst>
    <p:handoutMasterId r:id="rId11"/>
  </p:handoutMasterIdLst>
  <p:sldIdLst>
    <p:sldId id="775" r:id="rId6"/>
    <p:sldId id="776" r:id="rId7"/>
    <p:sldId id="794" r:id="rId8"/>
    <p:sldId id="751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75">
          <p15:clr>
            <a:srgbClr val="A4A3A4"/>
          </p15:clr>
        </p15:guide>
        <p15:guide id="2" pos="3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1864"/>
    <a:srgbClr val="FFFF99"/>
    <a:srgbClr val="FF0000"/>
    <a:srgbClr val="00FFFF"/>
    <a:srgbClr val="0099CC"/>
    <a:srgbClr val="008000"/>
    <a:srgbClr val="33CC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8155" autoAdjust="0"/>
  </p:normalViewPr>
  <p:slideViewPr>
    <p:cSldViewPr snapToGrid="0">
      <p:cViewPr varScale="1">
        <p:scale>
          <a:sx n="64" d="100"/>
          <a:sy n="64" d="100"/>
        </p:scale>
        <p:origin x="1492" y="32"/>
      </p:cViewPr>
      <p:guideLst>
        <p:guide orient="horz" pos="2275"/>
        <p:guide pos="39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3504" y="-34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94" tIns="46146" rIns="92294" bIns="46146" numCol="1" anchor="t" anchorCtr="0" compatLnSpc="1">
            <a:prstTxWarp prst="textNoShape">
              <a:avLst/>
            </a:prstTxWarp>
          </a:bodyPr>
          <a:lstStyle>
            <a:lvl1pPr algn="l" defTabSz="922338" eaLnBrk="0" hangingPunct="0">
              <a:lnSpc>
                <a:spcPct val="100000"/>
              </a:lnSpc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7163" y="0"/>
            <a:ext cx="3043237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94" tIns="46146" rIns="92294" bIns="46146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lnSpc>
                <a:spcPct val="100000"/>
              </a:lnSpc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43238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94" tIns="46146" rIns="92294" bIns="46146" numCol="1" anchor="b" anchorCtr="0" compatLnSpc="1">
            <a:prstTxWarp prst="textNoShape">
              <a:avLst/>
            </a:prstTxWarp>
          </a:bodyPr>
          <a:lstStyle>
            <a:lvl1pPr algn="l" defTabSz="922338" eaLnBrk="0" hangingPunct="0">
              <a:lnSpc>
                <a:spcPct val="100000"/>
              </a:lnSpc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7163" y="8831263"/>
            <a:ext cx="3043237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94" tIns="46146" rIns="92294" bIns="46146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lnSpc>
                <a:spcPct val="100000"/>
              </a:lnSpc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BFE50FC-F6CA-4CCE-87A8-DA9E1B6BD9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524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94" tIns="46146" rIns="92294" bIns="46146" numCol="1" anchor="t" anchorCtr="0" compatLnSpc="1">
            <a:prstTxWarp prst="textNoShape">
              <a:avLst/>
            </a:prstTxWarp>
          </a:bodyPr>
          <a:lstStyle>
            <a:lvl1pPr algn="l" defTabSz="922338" eaLnBrk="0" hangingPunct="0">
              <a:lnSpc>
                <a:spcPct val="100000"/>
              </a:lnSpc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7163" y="0"/>
            <a:ext cx="3043237" cy="465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94" tIns="46146" rIns="92294" bIns="46146" numCol="1" anchor="t" anchorCtr="0" compatLnSpc="1">
            <a:prstTxWarp prst="textNoShape">
              <a:avLst/>
            </a:prstTxWarp>
          </a:bodyPr>
          <a:lstStyle>
            <a:lvl1pPr algn="r" defTabSz="922338" eaLnBrk="0" hangingPunct="0">
              <a:lnSpc>
                <a:spcPct val="100000"/>
              </a:lnSpc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16425"/>
            <a:ext cx="5137150" cy="4183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94" tIns="46146" rIns="92294" bIns="46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43238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94" tIns="46146" rIns="92294" bIns="46146" numCol="1" anchor="b" anchorCtr="0" compatLnSpc="1">
            <a:prstTxWarp prst="textNoShape">
              <a:avLst/>
            </a:prstTxWarp>
          </a:bodyPr>
          <a:lstStyle>
            <a:lvl1pPr algn="l" defTabSz="922338" eaLnBrk="0" hangingPunct="0">
              <a:lnSpc>
                <a:spcPct val="100000"/>
              </a:lnSpc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7163" y="8831263"/>
            <a:ext cx="3043237" cy="465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294" tIns="46146" rIns="92294" bIns="46146" numCol="1" anchor="b" anchorCtr="0" compatLnSpc="1">
            <a:prstTxWarp prst="textNoShape">
              <a:avLst/>
            </a:prstTxWarp>
          </a:bodyPr>
          <a:lstStyle>
            <a:lvl1pPr algn="r" defTabSz="922338" eaLnBrk="0" hangingPunct="0">
              <a:lnSpc>
                <a:spcPct val="100000"/>
              </a:lnSpc>
              <a:buClrTx/>
              <a:buSzTx/>
              <a:buFontTx/>
              <a:buNone/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2CD823A-24E2-4DF7-B9F9-CABEDA830F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37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86FA8B-3674-4282-8A1C-C580E3D77FB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44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C0A8E3-4D1B-497F-AF68-C118B6A3E0BF}" type="slidenum">
              <a:rPr lang="en-US" smtClean="0"/>
              <a:pPr>
                <a:defRPr/>
              </a:pPr>
              <a:t>2</a:t>
            </a:fld>
            <a:endParaRPr lang="en-US" dirty="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14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32137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" name="Line 28"/>
          <p:cNvSpPr>
            <a:spLocks noChangeShapeType="1"/>
          </p:cNvSpPr>
          <p:nvPr userDrawn="1"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" name="Rectangle 44"/>
          <p:cNvSpPr>
            <a:spLocks noChangeArrowheads="1"/>
          </p:cNvSpPr>
          <p:nvPr/>
        </p:nvSpPr>
        <p:spPr bwMode="auto">
          <a:xfrm>
            <a:off x="8356600" y="6553200"/>
            <a:ext cx="114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>
              <a:defRPr/>
            </a:pPr>
            <a:endParaRPr lang="en-US" altLang="en-US" sz="1000" dirty="0" smtClean="0">
              <a:solidFill>
                <a:schemeClr val="bg2"/>
              </a:solidFill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 userDrawn="1"/>
        </p:nvSpPr>
        <p:spPr bwMode="auto">
          <a:xfrm>
            <a:off x="1306513" y="6491288"/>
            <a:ext cx="6553200" cy="33813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i="1" dirty="0" smtClean="0">
                <a:latin typeface="Century Schoolbook" panose="02040604050505020304" pitchFamily="18" charset="0"/>
              </a:rPr>
              <a:t>Parts on the Shelf and Contracts in Place</a:t>
            </a:r>
          </a:p>
        </p:txBody>
      </p:sp>
      <p:sp>
        <p:nvSpPr>
          <p:cNvPr id="7" name="Text Box 42"/>
          <p:cNvSpPr txBox="1">
            <a:spLocks noChangeArrowheads="1"/>
          </p:cNvSpPr>
          <p:nvPr userDrawn="1"/>
        </p:nvSpPr>
        <p:spPr bwMode="auto">
          <a:xfrm>
            <a:off x="0" y="312738"/>
            <a:ext cx="9144000" cy="6461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448 Supply Chain Management Wing</a:t>
            </a:r>
          </a:p>
        </p:txBody>
      </p:sp>
      <p:sp>
        <p:nvSpPr>
          <p:cNvPr id="33827" name="Rectangle 35"/>
          <p:cNvSpPr>
            <a:spLocks noGrp="1" noChangeArrowheads="1"/>
          </p:cNvSpPr>
          <p:nvPr>
            <p:ph type="ctrTitle"/>
          </p:nvPr>
        </p:nvSpPr>
        <p:spPr>
          <a:xfrm>
            <a:off x="636588" y="1828800"/>
            <a:ext cx="7807325" cy="1600200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3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9603A03-7AE4-4FED-9F65-2A9961697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373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655C4-B7E0-4A85-BF45-23E2BAC60F9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62473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7975" y="119063"/>
            <a:ext cx="2032000" cy="6234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800" y="119063"/>
            <a:ext cx="5946775" cy="6234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21D5D-7097-42B7-8B86-23D441B03583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763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" y="1376363"/>
            <a:ext cx="8131175" cy="487521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7F967-30EA-4C3E-B7C4-D58D8DC02C6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44809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2939E-3B46-4922-9CFF-B9B67EAB858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57997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800" y="1477963"/>
            <a:ext cx="3989388" cy="4875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588" y="1477963"/>
            <a:ext cx="3989387" cy="4875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5A5EE-8AAA-4B16-B195-B1E3A2FC515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6921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AFD8C-BEA3-420D-B6A7-06BB5A092E4D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54279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A5AD6-1FB6-4844-9D87-510C74AAAF82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19763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8284D-8736-4A26-9BCF-DDC1899D2E96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76469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39D01-7FF4-4C43-BFEA-E77D6935245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01633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9A52D-CEC7-439E-BD17-AAFB801AEA7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00196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8800" y="1477963"/>
            <a:ext cx="8131175" cy="487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buClrTx/>
              <a:buSzTx/>
              <a:buFontTx/>
              <a:buNone/>
              <a:defRPr sz="1000">
                <a:solidFill>
                  <a:srgbClr val="969696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0057BEC-B9B9-4217-8AFE-790A9BDCEA92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74750" y="119063"/>
            <a:ext cx="6778625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Line 1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Line 1087"/>
          <p:cNvSpPr>
            <a:spLocks noChangeShapeType="1"/>
          </p:cNvSpPr>
          <p:nvPr userDrawn="1"/>
        </p:nvSpPr>
        <p:spPr bwMode="auto">
          <a:xfrm>
            <a:off x="381000" y="10668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Text Box 13"/>
          <p:cNvSpPr txBox="1">
            <a:spLocks noChangeArrowheads="1"/>
          </p:cNvSpPr>
          <p:nvPr userDrawn="1"/>
        </p:nvSpPr>
        <p:spPr bwMode="auto">
          <a:xfrm>
            <a:off x="1306513" y="6491288"/>
            <a:ext cx="6553200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i="1" dirty="0" smtClean="0">
                <a:latin typeface="Century Schoolbook" pitchFamily="18" charset="0"/>
              </a:rPr>
              <a:t>Parts on the Shelf and Contracts in Place</a:t>
            </a:r>
          </a:p>
        </p:txBody>
      </p:sp>
      <p:pic>
        <p:nvPicPr>
          <p:cNvPr id="10" name="Picture 20"/>
          <p:cNvPicPr>
            <a:picLocks noChangeAspect="1" noChangeArrowheads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081963" y="25400"/>
            <a:ext cx="1000125" cy="1000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763" y="-9525"/>
            <a:ext cx="1054100" cy="1041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151C7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151C77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151C77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151C77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151C77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151C77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151C77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151C77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3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1.jpeg"/><Relationship Id="rId5" Type="http://schemas.openxmlformats.org/officeDocument/2006/relationships/image" Target="../media/image6.jpeg"/><Relationship Id="rId15" Type="http://schemas.openxmlformats.org/officeDocument/2006/relationships/image" Target="../media/image14.jpeg"/><Relationship Id="rId10" Type="http://schemas.openxmlformats.org/officeDocument/2006/relationships/hyperlink" Target="http://en.wikipedia.org/wiki/File:Lockheed_C-130_Hercules.jpg" TargetMode="External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hyperlink" Target="http://en.wikipedia.org/wiki/File:T-38_560FTS_RandolphAFB_2001.jpe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5738" y="2470639"/>
            <a:ext cx="8534400" cy="990600"/>
          </a:xfrm>
        </p:spPr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3600" i="1" dirty="0" smtClean="0">
                <a:solidFill>
                  <a:schemeClr val="accent6">
                    <a:lumMod val="50000"/>
                  </a:schemeClr>
                </a:solidFill>
              </a:rPr>
              <a:t>Managing the Supply Chain</a:t>
            </a:r>
            <a:r>
              <a:rPr lang="en-US" sz="2800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28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800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28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800" i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2800" i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Mr. Dan Christenson</a:t>
            </a:r>
            <a:b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 748 SCMG/EN </a:t>
            </a:r>
            <a:b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b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000" i="1" dirty="0" smtClean="0">
                <a:solidFill>
                  <a:schemeClr val="accent6">
                    <a:lumMod val="50000"/>
                  </a:schemeClr>
                </a:solidFill>
              </a:rPr>
              <a:t>E-mail: dan.christenson@us.af.mil</a:t>
            </a:r>
            <a:r>
              <a:rPr lang="en-US" sz="2000" i="1" dirty="0" smtClean="0">
                <a:solidFill>
                  <a:schemeClr val="tx1"/>
                </a:solidFill>
              </a:rPr>
              <a:t/>
            </a:r>
            <a:br>
              <a:rPr lang="en-US" sz="2000" i="1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749800" y="6099175"/>
            <a:ext cx="4394200" cy="6350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en-US" sz="2000" b="1" i="1" dirty="0" smtClean="0">
                <a:solidFill>
                  <a:schemeClr val="accent6">
                    <a:lumMod val="50000"/>
                  </a:schemeClr>
                </a:solidFill>
              </a:rPr>
              <a:t>6 August 2019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47650" y="4019550"/>
            <a:ext cx="2235200" cy="2209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659320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4138"/>
            <a:ext cx="9144000" cy="968375"/>
          </a:xfrm>
        </p:spPr>
        <p:txBody>
          <a:bodyPr/>
          <a:lstStyle/>
          <a:p>
            <a:r>
              <a:rPr lang="en-US" dirty="0" smtClean="0"/>
              <a:t>Supply Chain Challenge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Aging Fleets</a:t>
            </a:r>
            <a:endParaRPr lang="en-US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603" y="2942951"/>
            <a:ext cx="2038349" cy="14287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434606" y="4379913"/>
            <a:ext cx="19880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600" b="1" dirty="0"/>
              <a:t>C-5 – </a:t>
            </a:r>
            <a:r>
              <a:rPr lang="en-US" sz="1600" b="1" dirty="0" smtClean="0"/>
              <a:t>51 yrs (1968)</a:t>
            </a:r>
            <a:endParaRPr lang="en-US" sz="1600" b="1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938" y="1223827"/>
            <a:ext cx="2155978" cy="13192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935788" y="2542693"/>
            <a:ext cx="21018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600" b="1" dirty="0"/>
              <a:t>B-52 – </a:t>
            </a:r>
            <a:r>
              <a:rPr lang="en-US" sz="1600" b="1" dirty="0" smtClean="0"/>
              <a:t>67 yrs (1952)</a:t>
            </a:r>
            <a:endParaRPr lang="en-US" sz="1600" b="1" dirty="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317131" y="2542693"/>
            <a:ext cx="21355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600" b="1" dirty="0"/>
              <a:t>B-1B – </a:t>
            </a:r>
            <a:r>
              <a:rPr lang="en-US" sz="1600" b="1" dirty="0" smtClean="0"/>
              <a:t>45 yrs (1974)</a:t>
            </a:r>
            <a:endParaRPr lang="en-US" sz="1600" b="1" dirty="0"/>
          </a:p>
        </p:txBody>
      </p:sp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4" y="1223827"/>
            <a:ext cx="2069258" cy="13081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16856" y="2542693"/>
            <a:ext cx="210185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600" b="1" dirty="0"/>
              <a:t>A-10 – </a:t>
            </a:r>
            <a:r>
              <a:rPr lang="en-US" sz="1600" b="1" dirty="0" smtClean="0"/>
              <a:t>47 yrs (1972)</a:t>
            </a:r>
            <a:endParaRPr lang="en-US" sz="1600" b="1" dirty="0"/>
          </a:p>
        </p:txBody>
      </p:sp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4" y="4830040"/>
            <a:ext cx="2069258" cy="12503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145292" y="6126267"/>
            <a:ext cx="211296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600" b="1" dirty="0"/>
              <a:t>F-15 – </a:t>
            </a:r>
            <a:r>
              <a:rPr lang="en-US" sz="1600" b="1" dirty="0" smtClean="0"/>
              <a:t>47 yrs (1972)</a:t>
            </a:r>
            <a:endParaRPr lang="en-US" sz="1600" b="1" dirty="0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4659176" y="2542693"/>
            <a:ext cx="198804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600" b="1" dirty="0"/>
              <a:t>B-2 – </a:t>
            </a:r>
            <a:r>
              <a:rPr lang="en-US" sz="1600" b="1" dirty="0" smtClean="0"/>
              <a:t>28 yrs (1989)</a:t>
            </a:r>
            <a:endParaRPr lang="en-US" sz="1600" b="1" dirty="0"/>
          </a:p>
        </p:txBody>
      </p:sp>
      <p:pic>
        <p:nvPicPr>
          <p:cNvPr id="11277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464" y="4830040"/>
            <a:ext cx="2074036" cy="12918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2384911" y="6126267"/>
            <a:ext cx="20794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600" b="1" dirty="0"/>
              <a:t>F-16 – </a:t>
            </a:r>
            <a:r>
              <a:rPr lang="en-US" sz="1600" b="1" dirty="0" smtClean="0"/>
              <a:t>45 yrs (1974)</a:t>
            </a:r>
            <a:endParaRPr lang="en-US" sz="1600" b="1" dirty="0"/>
          </a:p>
        </p:txBody>
      </p:sp>
      <p:pic>
        <p:nvPicPr>
          <p:cNvPr id="11279" name="Picture 1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2" r="4411"/>
          <a:stretch>
            <a:fillRect/>
          </a:stretch>
        </p:blipFill>
        <p:spPr bwMode="auto">
          <a:xfrm>
            <a:off x="2377613" y="1223827"/>
            <a:ext cx="2012702" cy="13176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1280" name="Picture 1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256" y="1223827"/>
            <a:ext cx="2109741" cy="13176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1283" name="Picture 4" descr="http://upload.wikimedia.org/wikipedia/commons/thumb/c/cc/Lockheed_C-130_Hercules.jpg/300px-Lockheed_C-130_Hercules.jp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4" y="2945631"/>
            <a:ext cx="2069258" cy="14260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11284" name="Text Box 9"/>
          <p:cNvSpPr txBox="1">
            <a:spLocks noChangeArrowheads="1"/>
          </p:cNvSpPr>
          <p:nvPr/>
        </p:nvSpPr>
        <p:spPr bwMode="auto">
          <a:xfrm>
            <a:off x="73235" y="4379913"/>
            <a:ext cx="221567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600" b="1" dirty="0"/>
              <a:t>C-130 – </a:t>
            </a:r>
            <a:r>
              <a:rPr lang="en-US" sz="1600" b="1" dirty="0" smtClean="0"/>
              <a:t>65 yrs (1954)</a:t>
            </a:r>
            <a:endParaRPr lang="en-US" sz="1600" b="1" dirty="0"/>
          </a:p>
        </p:txBody>
      </p:sp>
      <p:pic>
        <p:nvPicPr>
          <p:cNvPr id="23" name="Picture 8" descr="https://encrypted-tbn3.google.com/images?q=tbn:ANd9GcRsYcAaN0jrMqLVV7onf-DiRRSLiu_vloS8M4XSfFmRrTLvh2_-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883" y="2915963"/>
            <a:ext cx="2120343" cy="14557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4633649" y="4379913"/>
            <a:ext cx="21166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eaLnBrk="1" hangingPunct="1">
              <a:buFont typeface="Wingdings" pitchFamily="2" charset="2"/>
              <a:buNone/>
              <a:defRPr sz="1600" b="1"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dirty="0"/>
              <a:t>E-3A – </a:t>
            </a:r>
            <a:r>
              <a:rPr lang="en-US" dirty="0" smtClean="0"/>
              <a:t>47 yrs (1972)</a:t>
            </a:r>
            <a:endParaRPr lang="en-US" dirty="0"/>
          </a:p>
        </p:txBody>
      </p:sp>
      <p:pic>
        <p:nvPicPr>
          <p:cNvPr id="25" name="Picture 4" descr="2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20292" y="4830040"/>
            <a:ext cx="2162083" cy="12338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4551985" y="6126267"/>
            <a:ext cx="236314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eaLnBrk="1" hangingPunct="1">
              <a:buFont typeface="Wingdings" pitchFamily="2" charset="2"/>
              <a:buNone/>
              <a:defRPr sz="1600" b="1"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dirty="0" smtClean="0"/>
              <a:t>KC-135 </a:t>
            </a:r>
            <a:r>
              <a:rPr lang="en-US" dirty="0"/>
              <a:t>– </a:t>
            </a:r>
            <a:r>
              <a:rPr lang="en-US" dirty="0" smtClean="0"/>
              <a:t>63 yrs (1956)</a:t>
            </a:r>
            <a:endParaRPr lang="en-US" dirty="0"/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6966223" y="4379913"/>
            <a:ext cx="19656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600" b="1" dirty="0" smtClean="0"/>
              <a:t>F-4 </a:t>
            </a:r>
            <a:r>
              <a:rPr lang="en-US" sz="1600" b="1" dirty="0"/>
              <a:t>– </a:t>
            </a:r>
            <a:r>
              <a:rPr lang="en-US" sz="1600" b="1" dirty="0" smtClean="0"/>
              <a:t>61 yrs (1958)</a:t>
            </a:r>
            <a:endParaRPr lang="en-US" sz="1600" b="1" dirty="0"/>
          </a:p>
        </p:txBody>
      </p:sp>
      <p:pic>
        <p:nvPicPr>
          <p:cNvPr id="132101" name="Picture 5" descr="http://upload.wikimedia.org/wikipedia/commons/thumb/3/38/T-38_560FTS_RandolphAFB_2001.jpeg/300px-T-38_560FTS_RandolphAFB_2001.jpeg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166" y="4830040"/>
            <a:ext cx="2063750" cy="12185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6798205" y="6126267"/>
            <a:ext cx="24451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en-US" sz="1600" b="1" dirty="0" smtClean="0"/>
              <a:t>F-5/T-38 </a:t>
            </a:r>
            <a:r>
              <a:rPr lang="en-US" sz="1600" b="1" dirty="0"/>
              <a:t>– </a:t>
            </a:r>
            <a:r>
              <a:rPr lang="en-US" sz="1600" b="1" dirty="0" smtClean="0"/>
              <a:t>60 yrs (1959)</a:t>
            </a:r>
            <a:endParaRPr lang="en-US" sz="1600" b="1" dirty="0"/>
          </a:p>
        </p:txBody>
      </p:sp>
      <p:pic>
        <p:nvPicPr>
          <p:cNvPr id="132103" name="Picture 7" descr="https://encrypted-tbn1.google.com/images?q=tbn:ANd9GcSMJjeVKR6UBhYQny2DMhBQ5RsLOY1O0Q5n0yfH47jI97fei07M9Q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6158" y="2924037"/>
            <a:ext cx="2155758" cy="14476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2" name="Slide Number Placeholder 3"/>
          <p:cNvSpPr txBox="1">
            <a:spLocks/>
          </p:cNvSpPr>
          <p:nvPr/>
        </p:nvSpPr>
        <p:spPr bwMode="auto">
          <a:xfrm>
            <a:off x="7239000" y="6519862"/>
            <a:ext cx="1800225" cy="3381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C5E72346-1440-40D3-9DFF-3017953C9446}" type="slidenum">
              <a:rPr lang="en-US" sz="1100" smtClean="0"/>
              <a:pPr/>
              <a:t>2</a:t>
            </a:fld>
            <a:endParaRPr lang="en-US" sz="1100"/>
          </a:p>
        </p:txBody>
      </p:sp>
      <p:sp>
        <p:nvSpPr>
          <p:cNvPr id="29" name="Text Box 144"/>
          <p:cNvSpPr txBox="1">
            <a:spLocks noChangeArrowheads="1"/>
          </p:cNvSpPr>
          <p:nvPr/>
        </p:nvSpPr>
        <p:spPr bwMode="auto">
          <a:xfrm>
            <a:off x="182564" y="6560398"/>
            <a:ext cx="11079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889000"/>
            <a:r>
              <a:rPr lang="en-US" sz="1000" b="1" dirty="0"/>
              <a:t>As of </a:t>
            </a:r>
            <a:r>
              <a:rPr lang="en-US" sz="1000" b="1" dirty="0" smtClean="0"/>
              <a:t>Aug 2019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1995961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28284D-8736-4A26-9BCF-DDC1899D2E96}" type="slidenum">
              <a:rPr lang="en-US" smtClean="0"/>
              <a:pPr>
                <a:defRPr/>
              </a:pPr>
              <a:t>3</a:t>
            </a:fld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57300" y="223927"/>
            <a:ext cx="6527800" cy="9683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151C77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151C77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151C77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151C77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151C77"/>
                </a:solidFill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151C77"/>
                </a:solidFill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151C77"/>
                </a:solidFill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151C77"/>
                </a:solidFill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151C77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kern="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Engineering Activities</a:t>
            </a:r>
            <a:endParaRPr lang="en-US" kern="0" dirty="0">
              <a:latin typeface="+mn-lt"/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758825" y="1161064"/>
            <a:ext cx="8385175" cy="5251450"/>
          </a:xfrm>
          <a:prstGeom prst="rect">
            <a:avLst/>
          </a:prstGeom>
        </p:spPr>
        <p:txBody>
          <a:bodyPr/>
          <a:lstStyle>
            <a:lvl1pPr marL="2857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C77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75" indent="-2825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C77"/>
              </a:buClr>
              <a:buFont typeface="Arial" charset="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027113" indent="-223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51C77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sz="2400" b="1" kern="0" dirty="0" smtClean="0">
                <a:latin typeface="+mj-lt"/>
              </a:rPr>
              <a:t>DMSMS (Obsolete/Unprocurable Parts)</a:t>
            </a:r>
          </a:p>
          <a:p>
            <a:pPr lvl="1">
              <a:defRPr/>
            </a:pPr>
            <a:r>
              <a:rPr lang="en-US" sz="2000" b="1" kern="0" dirty="0" smtClean="0">
                <a:latin typeface="+mj-lt"/>
              </a:rPr>
              <a:t>Develop new sources</a:t>
            </a:r>
          </a:p>
          <a:p>
            <a:pPr lvl="1">
              <a:defRPr/>
            </a:pPr>
            <a:r>
              <a:rPr lang="en-US" sz="2000" b="1" kern="0" dirty="0" smtClean="0">
                <a:latin typeface="+mj-lt"/>
              </a:rPr>
              <a:t>Re-Engineering</a:t>
            </a:r>
          </a:p>
          <a:p>
            <a:pPr lvl="1">
              <a:defRPr/>
            </a:pPr>
            <a:endParaRPr lang="en-US" sz="2000" b="1" kern="0" dirty="0" smtClean="0">
              <a:latin typeface="+mj-lt"/>
            </a:endParaRPr>
          </a:p>
          <a:p>
            <a:pPr>
              <a:defRPr/>
            </a:pPr>
            <a:r>
              <a:rPr lang="en-US" sz="2400" b="1" kern="0" dirty="0" smtClean="0">
                <a:latin typeface="+mj-lt"/>
              </a:rPr>
              <a:t>Counterfeit Parts</a:t>
            </a:r>
          </a:p>
          <a:p>
            <a:pPr>
              <a:defRPr/>
            </a:pPr>
            <a:endParaRPr lang="en-US" sz="2400" b="1" kern="0" dirty="0" smtClean="0">
              <a:latin typeface="+mj-lt"/>
            </a:endParaRPr>
          </a:p>
          <a:p>
            <a:pPr>
              <a:buFont typeface="Wingdings" pitchFamily="2" charset="2"/>
              <a:buNone/>
              <a:defRPr/>
            </a:pPr>
            <a:endParaRPr lang="en-US" sz="2400" b="1" kern="0" dirty="0" smtClean="0"/>
          </a:p>
        </p:txBody>
      </p:sp>
    </p:spTree>
    <p:extLst>
      <p:ext uri="{BB962C8B-B14F-4D97-AF65-F5344CB8AC3E}">
        <p14:creationId xmlns:p14="http://schemas.microsoft.com/office/powerpoint/2010/main" val="5173012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Questions?</a:t>
            </a:r>
            <a:endParaRPr lang="en-US" sz="3600" dirty="0"/>
          </a:p>
        </p:txBody>
      </p:sp>
      <p:pic>
        <p:nvPicPr>
          <p:cNvPr id="5" name="Content Placeholder 4" descr="buttons,clipped images,cropped images,cropped pictures,icons,PNG,punctuations,question marks,questions,symbols,transparent background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6575" y="2266156"/>
            <a:ext cx="3095625" cy="30956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47F967-30EA-4C3E-B7C4-D58D8DC02C6A}" type="slidenum">
              <a:rPr lang="en-US" smtClean="0"/>
              <a:pPr>
                <a:defRPr/>
              </a:pPr>
              <a:t>4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620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GLSC template">
  <a:themeElements>
    <a:clrScheme name="New GLSC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ew GLSC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chemeClr val="accent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>
            <a:srgbClr val="000066"/>
          </a:buClr>
          <a:buSzPct val="80000"/>
          <a:buFont typeface="Wingdings" pitchFamily="2" charset="2"/>
          <a:buChar char="q"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chemeClr val="accent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>
            <a:srgbClr val="000066"/>
          </a:buClr>
          <a:buSzPct val="80000"/>
          <a:buFont typeface="Wingdings" pitchFamily="2" charset="2"/>
          <a:buChar char="q"/>
          <a:tabLst/>
          <a:defRPr kumimoji="0" lang="en-US" sz="6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w GLSC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GLSC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GLSC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GLSC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GLSC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GLSC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GLSC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D1DE386CFF984C985A2126B27C744E" ma:contentTypeVersion="2" ma:contentTypeDescription="Create a new document." ma:contentTypeScope="" ma:versionID="2dbb9a5283697d9bb0bba6935b083c8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964871-4F8D-4389-AEAF-1F51159908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46A8176-8F3B-4626-8267-07F0A42D3E91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0F581D22-5CC0-4E3E-9354-F75364D926F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3F8B9BF-139E-40F6-96C4-EC31339DEB72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GLSC template</Template>
  <TotalTime>11736</TotalTime>
  <Words>114</Words>
  <Application>Microsoft Office PowerPoint</Application>
  <PresentationFormat>On-screen Show (4:3)</PresentationFormat>
  <Paragraphs>28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Schoolbook</vt:lpstr>
      <vt:lpstr>Times New Roman</vt:lpstr>
      <vt:lpstr>Wingdings</vt:lpstr>
      <vt:lpstr>New GLSC template</vt:lpstr>
      <vt:lpstr>  Managing the Supply Chain   Mr. Dan Christenson  748 SCMG/EN    E-mail: dan.christenson@us.af.mil   </vt:lpstr>
      <vt:lpstr>Supply Chain Challenge Aging Fleets</vt:lpstr>
      <vt:lpstr>PowerPoint Presentation</vt:lpstr>
      <vt:lpstr>Questions?</vt:lpstr>
    </vt:vector>
  </TitlesOfParts>
  <Company>United States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748 SCMG Engineering Overview    Mr. Dan Christenson  748 SCMG/EN   DSN  775-6315 E-mail: dan.christenson@us.af.mil</dc:title>
  <dc:creator>Nicholas Altamuro</dc:creator>
  <cp:lastModifiedBy>Inman, Angela D CIV GXM, GXMD</cp:lastModifiedBy>
  <cp:revision>356</cp:revision>
  <cp:lastPrinted>2016-08-23T20:30:28Z</cp:lastPrinted>
  <dcterms:created xsi:type="dcterms:W3CDTF">2007-09-18T18:26:24Z</dcterms:created>
  <dcterms:modified xsi:type="dcterms:W3CDTF">2019-08-02T12:39:28Z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Note">
    <vt:lpwstr/>
  </property>
  <property fmtid="{D5CDD505-2E9C-101B-9397-08002B2CF9AE}" pid="4" name="ContentTypeId">
    <vt:lpwstr>0x01010025D1DE386CFF984C985A2126B27C744E</vt:lpwstr>
  </property>
</Properties>
</file>